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Special Elit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1" roundtripDataSignature="AMtx7mjwiULg11nMLBWkghwUyJps2SEr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pecialElite-regular.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be9b97602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be9b976021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e9b97602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be9b976021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e9b976021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be9b976021_0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e9b97602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be9b976021_0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e9b97602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be9b976021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e9b97602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be9b976021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e9b97602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be9b976021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e9b97602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be9b976021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be9b97602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be9b976021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e9b97602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be9b976021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e9b97602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be9b976021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e9b97602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be9b976021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e9b976021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be9b976021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8" name="Shape 5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3" name="Shape 13"/>
        <p:cNvGrpSpPr/>
        <p:nvPr/>
      </p:nvGrpSpPr>
      <p:grpSpPr>
        <a:xfrm>
          <a:off x="0" y="0"/>
          <a:ext cx="0" cy="0"/>
          <a:chOff x="0" y="0"/>
          <a:chExt cx="0" cy="0"/>
        </a:xfrm>
      </p:grpSpPr>
      <p:sp>
        <p:nvSpPr>
          <p:cNvPr id="14" name="Google Shape;14;gbe9b976021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 name="Shape 15"/>
        <p:cNvGrpSpPr/>
        <p:nvPr/>
      </p:nvGrpSpPr>
      <p:grpSpPr>
        <a:xfrm>
          <a:off x="0" y="0"/>
          <a:ext cx="0" cy="0"/>
          <a:chOff x="0" y="0"/>
          <a:chExt cx="0" cy="0"/>
        </a:xfrm>
      </p:grpSpPr>
      <p:sp>
        <p:nvSpPr>
          <p:cNvPr id="16" name="Google Shape;16;p1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 name="Google Shape;17;p1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8" name="Google Shape;1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3" name="Shape 53"/>
        <p:cNvGrpSpPr/>
        <p:nvPr/>
      </p:nvGrpSpPr>
      <p:grpSpPr>
        <a:xfrm>
          <a:off x="0" y="0"/>
          <a:ext cx="0" cy="0"/>
          <a:chOff x="0" y="0"/>
          <a:chExt cx="0" cy="0"/>
        </a:xfrm>
      </p:grpSpPr>
      <p:sp>
        <p:nvSpPr>
          <p:cNvPr id="54" name="Google Shape;54;gbe9b976021_0_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5" name="Google Shape;55;gbe9b976021_0_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gbe9b976021_0_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7" name="Google Shape;57;gbe9b976021_0_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ext.vt.edu/content/dam/ext_vt_edu/topics/4h-youth/makers/files/ww1-science-behind-it-codes-cipher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hyperlink" Target="http://drive.google.com/file/d/10FlhmglaHOhbJsqCS2bDJUyx-K9MEfKt/view" TargetMode="External"/><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be9b976021_0_13"/>
          <p:cNvSpPr txBox="1"/>
          <p:nvPr/>
        </p:nvSpPr>
        <p:spPr>
          <a:xfrm>
            <a:off x="591338" y="843544"/>
            <a:ext cx="8301000" cy="370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10400" u="none" cap="none" strike="noStrike">
                <a:solidFill>
                  <a:srgbClr val="274E13"/>
                </a:solidFill>
                <a:latin typeface="Aharoni"/>
                <a:ea typeface="Aharoni"/>
                <a:cs typeface="Aharoni"/>
                <a:sym typeface="Aharoni"/>
              </a:rPr>
              <a:t>BEAVERS</a:t>
            </a:r>
            <a:endParaRPr sz="1100">
              <a:solidFill>
                <a:srgbClr val="274E13"/>
              </a:solidFill>
            </a:endParaRPr>
          </a:p>
          <a:p>
            <a:pPr indent="0" lvl="0" marL="0" marR="0" rtl="0" algn="ctr">
              <a:spcBef>
                <a:spcPts val="0"/>
              </a:spcBef>
              <a:spcAft>
                <a:spcPts val="0"/>
              </a:spcAft>
              <a:buNone/>
            </a:pPr>
            <a:r>
              <a:rPr b="1" i="0" lang="en" sz="6600" u="none" cap="none" strike="noStrike">
                <a:solidFill>
                  <a:schemeClr val="dk1"/>
                </a:solidFill>
                <a:latin typeface="Aharoni"/>
                <a:ea typeface="Aharoni"/>
                <a:cs typeface="Aharoni"/>
                <a:sym typeface="Aharoni"/>
              </a:rPr>
              <a:t>CODE  CRACKING</a:t>
            </a:r>
            <a:endParaRPr sz="1100"/>
          </a:p>
          <a:p>
            <a:pPr indent="0" lvl="0" marL="0" marR="0" rtl="0" algn="ctr">
              <a:spcBef>
                <a:spcPts val="0"/>
              </a:spcBef>
              <a:spcAft>
                <a:spcPts val="0"/>
              </a:spcAft>
              <a:buNone/>
            </a:pPr>
            <a:r>
              <a:rPr b="1" lang="en" sz="6600">
                <a:solidFill>
                  <a:schemeClr val="dk1"/>
                </a:solidFill>
                <a:latin typeface="Aharoni"/>
                <a:ea typeface="Aharoni"/>
                <a:cs typeface="Aharoni"/>
                <a:sym typeface="Aharoni"/>
              </a:rPr>
              <a:t>CONTINUES</a:t>
            </a:r>
            <a:r>
              <a:rPr b="1" i="0" lang="en" sz="6600" u="none" cap="none" strike="noStrike">
                <a:solidFill>
                  <a:schemeClr val="dk1"/>
                </a:solidFill>
                <a:latin typeface="Aharoni"/>
                <a:ea typeface="Aharoni"/>
                <a:cs typeface="Aharoni"/>
                <a:sym typeface="Aharoni"/>
              </a:rPr>
              <a:t>!!!</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be9b976021_0_161"/>
          <p:cNvSpPr txBox="1"/>
          <p:nvPr/>
        </p:nvSpPr>
        <p:spPr>
          <a:xfrm>
            <a:off x="476250" y="187025"/>
            <a:ext cx="4127400" cy="8235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lang="en" sz="2800">
                <a:solidFill>
                  <a:schemeClr val="dk1"/>
                </a:solidFill>
                <a:highlight>
                  <a:srgbClr val="FFFFFF"/>
                </a:highlight>
                <a:latin typeface="Special Elite"/>
                <a:ea typeface="Special Elite"/>
                <a:cs typeface="Special Elite"/>
                <a:sym typeface="Special Elite"/>
              </a:rPr>
              <a:t>PHONETIC ALPHABET</a:t>
            </a:r>
            <a:endParaRPr>
              <a:solidFill>
                <a:schemeClr val="dk1"/>
              </a:solidFill>
              <a:highlight>
                <a:srgbClr val="FFFFFF"/>
              </a:highlight>
            </a:endParaRPr>
          </a:p>
          <a:p>
            <a:pPr indent="0" lvl="0" marL="0" marR="0" rtl="0" algn="l">
              <a:spcBef>
                <a:spcPts val="0"/>
              </a:spcBef>
              <a:spcAft>
                <a:spcPts val="0"/>
              </a:spcAft>
              <a:buNone/>
            </a:pPr>
            <a:r>
              <a:t/>
            </a:r>
            <a:endParaRPr sz="2100">
              <a:solidFill>
                <a:schemeClr val="dk1"/>
              </a:solidFill>
              <a:highlight>
                <a:srgbClr val="FFFFFF"/>
              </a:highlight>
              <a:latin typeface="Special Elite"/>
              <a:ea typeface="Special Elite"/>
              <a:cs typeface="Special Elite"/>
              <a:sym typeface="Special Elite"/>
            </a:endParaRPr>
          </a:p>
        </p:txBody>
      </p:sp>
      <p:sp>
        <p:nvSpPr>
          <p:cNvPr id="151" name="Google Shape;151;gbe9b976021_0_161"/>
          <p:cNvSpPr txBox="1"/>
          <p:nvPr/>
        </p:nvSpPr>
        <p:spPr>
          <a:xfrm>
            <a:off x="258650" y="2894700"/>
            <a:ext cx="41274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IS</a:t>
            </a:r>
            <a:endParaRPr>
              <a:highlight>
                <a:srgbClr val="FFFFFF"/>
              </a:highlight>
            </a:endParaRPr>
          </a:p>
        </p:txBody>
      </p:sp>
      <p:sp>
        <p:nvSpPr>
          <p:cNvPr id="152" name="Google Shape;152;gbe9b976021_0_161"/>
          <p:cNvSpPr txBox="1"/>
          <p:nvPr/>
        </p:nvSpPr>
        <p:spPr>
          <a:xfrm>
            <a:off x="1368425" y="3863975"/>
            <a:ext cx="33435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THIS</a:t>
            </a:r>
            <a:endParaRPr>
              <a:highlight>
                <a:srgbClr val="FFFFFF"/>
              </a:highlight>
            </a:endParaRPr>
          </a:p>
        </p:txBody>
      </p:sp>
      <p:sp>
        <p:nvSpPr>
          <p:cNvPr id="153" name="Google Shape;153;gbe9b976021_0_161"/>
          <p:cNvSpPr txBox="1"/>
          <p:nvPr/>
        </p:nvSpPr>
        <p:spPr>
          <a:xfrm>
            <a:off x="423600" y="655350"/>
            <a:ext cx="3343500" cy="2347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3700">
                <a:solidFill>
                  <a:schemeClr val="dk1"/>
                </a:solidFill>
                <a:highlight>
                  <a:srgbClr val="FFFFFF"/>
                </a:highlight>
                <a:latin typeface="Special Elite"/>
                <a:ea typeface="Special Elite"/>
                <a:cs typeface="Special Elite"/>
                <a:sym typeface="Special Elite"/>
              </a:rPr>
              <a:t>INDIA,SIERRA</a:t>
            </a:r>
            <a:endParaRPr b="1" sz="3700">
              <a:solidFill>
                <a:schemeClr val="dk1"/>
              </a:solidFill>
              <a:highlight>
                <a:srgbClr val="FFFFFF"/>
              </a:highlight>
              <a:latin typeface="Special Elite"/>
              <a:ea typeface="Special Elite"/>
              <a:cs typeface="Special Elite"/>
              <a:sym typeface="Special Elite"/>
            </a:endParaRPr>
          </a:p>
          <a:p>
            <a:pPr indent="0" lvl="0" marL="0" rtl="0" algn="l">
              <a:spcBef>
                <a:spcPts val="0"/>
              </a:spcBef>
              <a:spcAft>
                <a:spcPts val="0"/>
              </a:spcAft>
              <a:buNone/>
            </a:pPr>
            <a:r>
              <a:t/>
            </a:r>
            <a:endParaRPr b="1" sz="3700">
              <a:solidFill>
                <a:schemeClr val="dk1"/>
              </a:solidFill>
              <a:highlight>
                <a:srgbClr val="FFFFFF"/>
              </a:highlight>
              <a:latin typeface="Special Elite"/>
              <a:ea typeface="Special Elite"/>
              <a:cs typeface="Special Elite"/>
              <a:sym typeface="Special Elite"/>
            </a:endParaRPr>
          </a:p>
          <a:p>
            <a:pPr indent="0" lvl="0" marL="0" rtl="0" algn="l">
              <a:spcBef>
                <a:spcPts val="0"/>
              </a:spcBef>
              <a:spcAft>
                <a:spcPts val="0"/>
              </a:spcAft>
              <a:buNone/>
            </a:pPr>
            <a:r>
              <a:rPr b="1" lang="en" sz="3700">
                <a:solidFill>
                  <a:schemeClr val="dk1"/>
                </a:solidFill>
                <a:highlight>
                  <a:srgbClr val="FFFFFF"/>
                </a:highlight>
                <a:latin typeface="Special Elite"/>
                <a:ea typeface="Special Elite"/>
                <a:cs typeface="Special Elite"/>
                <a:sym typeface="Special Elite"/>
              </a:rPr>
              <a:t>TANGO,HOTEL,INDIA,SIERRA</a:t>
            </a:r>
            <a:endParaRPr b="1" sz="3700">
              <a:solidFill>
                <a:schemeClr val="dk1"/>
              </a:solidFill>
              <a:highlight>
                <a:srgbClr val="FFFFFF"/>
              </a:highlight>
              <a:latin typeface="Special Elite"/>
              <a:ea typeface="Special Elite"/>
              <a:cs typeface="Special Elite"/>
              <a:sym typeface="Special Elite"/>
            </a:endParaRPr>
          </a:p>
        </p:txBody>
      </p:sp>
      <p:pic>
        <p:nvPicPr>
          <p:cNvPr id="154" name="Google Shape;154;gbe9b976021_0_161"/>
          <p:cNvPicPr preferRelativeResize="0"/>
          <p:nvPr/>
        </p:nvPicPr>
        <p:blipFill rotWithShape="1">
          <a:blip r:embed="rId3">
            <a:alphaModFix/>
          </a:blip>
          <a:srcRect b="0" l="0" r="0" t="0"/>
          <a:stretch/>
        </p:blipFill>
        <p:spPr>
          <a:xfrm>
            <a:off x="4656300" y="187025"/>
            <a:ext cx="4381725" cy="4527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be9b976021_0_171"/>
          <p:cNvSpPr txBox="1"/>
          <p:nvPr/>
        </p:nvSpPr>
        <p:spPr>
          <a:xfrm>
            <a:off x="423600" y="655350"/>
            <a:ext cx="8355300" cy="4132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3300">
                <a:solidFill>
                  <a:schemeClr val="dk1"/>
                </a:solidFill>
                <a:highlight>
                  <a:srgbClr val="FFFFFF"/>
                </a:highlight>
                <a:latin typeface="Special Elite"/>
                <a:ea typeface="Special Elite"/>
                <a:cs typeface="Special Elite"/>
                <a:sym typeface="Special Elite"/>
              </a:rPr>
              <a:t>NOW SOMETHING A LITTLE </a:t>
            </a:r>
            <a:r>
              <a:rPr b="1" lang="en" sz="3300">
                <a:solidFill>
                  <a:schemeClr val="dk1"/>
                </a:solidFill>
                <a:highlight>
                  <a:srgbClr val="FFFFFF"/>
                </a:highlight>
                <a:latin typeface="Special Elite"/>
                <a:ea typeface="Special Elite"/>
                <a:cs typeface="Special Elite"/>
                <a:sym typeface="Special Elite"/>
              </a:rPr>
              <a:t>DIFFERENT</a:t>
            </a:r>
            <a:endParaRPr b="1" sz="3300">
              <a:solidFill>
                <a:schemeClr val="dk1"/>
              </a:solidFill>
              <a:highlight>
                <a:srgbClr val="FFFFFF"/>
              </a:highlight>
              <a:latin typeface="Special Elite"/>
              <a:ea typeface="Special Elite"/>
              <a:cs typeface="Special Elite"/>
              <a:sym typeface="Special Elite"/>
            </a:endParaRPr>
          </a:p>
          <a:p>
            <a:pPr indent="0" lvl="0" marL="0" rtl="0" algn="l">
              <a:spcBef>
                <a:spcPts val="0"/>
              </a:spcBef>
              <a:spcAft>
                <a:spcPts val="0"/>
              </a:spcAft>
              <a:buNone/>
            </a:pPr>
            <a:r>
              <a:t/>
            </a:r>
            <a:endParaRPr b="1" sz="3300">
              <a:solidFill>
                <a:schemeClr val="dk1"/>
              </a:solidFill>
              <a:highlight>
                <a:srgbClr val="FFFFFF"/>
              </a:highlight>
              <a:latin typeface="Special Elite"/>
              <a:ea typeface="Special Elite"/>
              <a:cs typeface="Special Elite"/>
              <a:sym typeface="Special Elite"/>
            </a:endParaRPr>
          </a:p>
          <a:p>
            <a:pPr indent="0" lvl="0" marL="0" rtl="0" algn="l">
              <a:spcBef>
                <a:spcPts val="0"/>
              </a:spcBef>
              <a:spcAft>
                <a:spcPts val="0"/>
              </a:spcAft>
              <a:buNone/>
            </a:pPr>
            <a:r>
              <a:rPr b="1" lang="en" sz="3300">
                <a:solidFill>
                  <a:schemeClr val="dk1"/>
                </a:solidFill>
                <a:highlight>
                  <a:srgbClr val="FFFFFF"/>
                </a:highlight>
                <a:latin typeface="Special Elite"/>
                <a:ea typeface="Special Elite"/>
                <a:cs typeface="Special Elite"/>
                <a:sym typeface="Special Elite"/>
              </a:rPr>
              <a:t>Flag semaphore </a:t>
            </a:r>
            <a:r>
              <a:rPr lang="en" sz="3300">
                <a:solidFill>
                  <a:schemeClr val="dk1"/>
                </a:solidFill>
                <a:highlight>
                  <a:srgbClr val="FFFFFF"/>
                </a:highlight>
                <a:latin typeface="Special Elite"/>
                <a:ea typeface="Special Elite"/>
                <a:cs typeface="Special Elite"/>
                <a:sym typeface="Special Elite"/>
              </a:rPr>
              <a:t>- is an alphabet signalling system based on the waving of a pair of hand-held flags (or lights sticks held in hands) in a particular pattern. It is still widely used today!</a:t>
            </a:r>
            <a:endParaRPr sz="3300">
              <a:solidFill>
                <a:schemeClr val="dk1"/>
              </a:solidFill>
              <a:highlight>
                <a:srgbClr val="FFFFFF"/>
              </a:highlight>
              <a:latin typeface="Special Elite"/>
              <a:ea typeface="Special Elite"/>
              <a:cs typeface="Special Elite"/>
              <a:sym typeface="Special Elit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be9b976021_0_179"/>
          <p:cNvSpPr txBox="1"/>
          <p:nvPr/>
        </p:nvSpPr>
        <p:spPr>
          <a:xfrm>
            <a:off x="1966913" y="791938"/>
            <a:ext cx="8208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E</a:t>
            </a:r>
            <a:endParaRPr>
              <a:highlight>
                <a:srgbClr val="FFFFFF"/>
              </a:highlight>
            </a:endParaRPr>
          </a:p>
        </p:txBody>
      </p:sp>
      <p:sp>
        <p:nvSpPr>
          <p:cNvPr id="165" name="Google Shape;165;gbe9b976021_0_179"/>
          <p:cNvSpPr txBox="1"/>
          <p:nvPr/>
        </p:nvSpPr>
        <p:spPr>
          <a:xfrm>
            <a:off x="1825625" y="2041300"/>
            <a:ext cx="10128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N</a:t>
            </a:r>
            <a:endParaRPr>
              <a:highlight>
                <a:srgbClr val="FFFFFF"/>
              </a:highlight>
            </a:endParaRPr>
          </a:p>
        </p:txBody>
      </p:sp>
      <p:pic>
        <p:nvPicPr>
          <p:cNvPr id="166" name="Google Shape;166;gbe9b976021_0_179"/>
          <p:cNvPicPr preferRelativeResize="0"/>
          <p:nvPr/>
        </p:nvPicPr>
        <p:blipFill>
          <a:blip r:embed="rId3">
            <a:alphaModFix/>
          </a:blip>
          <a:stretch>
            <a:fillRect/>
          </a:stretch>
        </p:blipFill>
        <p:spPr>
          <a:xfrm>
            <a:off x="3412725" y="152400"/>
            <a:ext cx="5578873" cy="4673602"/>
          </a:xfrm>
          <a:prstGeom prst="rect">
            <a:avLst/>
          </a:prstGeom>
          <a:noFill/>
          <a:ln>
            <a:noFill/>
          </a:ln>
        </p:spPr>
      </p:pic>
      <p:sp>
        <p:nvSpPr>
          <p:cNvPr id="167" name="Google Shape;167;gbe9b976021_0_179"/>
          <p:cNvSpPr txBox="1"/>
          <p:nvPr/>
        </p:nvSpPr>
        <p:spPr>
          <a:xfrm>
            <a:off x="-136525" y="152400"/>
            <a:ext cx="4127400" cy="9003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None/>
            </a:pPr>
            <a:r>
              <a:rPr lang="en" sz="2800">
                <a:solidFill>
                  <a:schemeClr val="dk1"/>
                </a:solidFill>
                <a:highlight>
                  <a:srgbClr val="FFFFFF"/>
                </a:highlight>
                <a:latin typeface="Special Elite"/>
                <a:ea typeface="Special Elite"/>
                <a:cs typeface="Special Elite"/>
                <a:sym typeface="Special Elite"/>
              </a:rPr>
              <a:t> </a:t>
            </a:r>
            <a:r>
              <a:rPr b="1" lang="en" sz="3300">
                <a:solidFill>
                  <a:schemeClr val="dk1"/>
                </a:solidFill>
                <a:highlight>
                  <a:srgbClr val="FFFFFF"/>
                </a:highlight>
                <a:latin typeface="Special Elite"/>
                <a:ea typeface="Special Elite"/>
                <a:cs typeface="Special Elite"/>
                <a:sym typeface="Special Elite"/>
              </a:rPr>
              <a:t>Flag semaphore</a:t>
            </a:r>
            <a:endParaRPr>
              <a:solidFill>
                <a:schemeClr val="dk1"/>
              </a:solidFill>
              <a:highlight>
                <a:srgbClr val="FFFFFF"/>
              </a:highlight>
            </a:endParaRPr>
          </a:p>
          <a:p>
            <a:pPr indent="0" lvl="0" marL="0" marR="0" rtl="0" algn="l">
              <a:spcBef>
                <a:spcPts val="0"/>
              </a:spcBef>
              <a:spcAft>
                <a:spcPts val="0"/>
              </a:spcAft>
              <a:buNone/>
            </a:pPr>
            <a:r>
              <a:t/>
            </a:r>
            <a:endParaRPr sz="2100">
              <a:solidFill>
                <a:schemeClr val="dk1"/>
              </a:solidFill>
              <a:highlight>
                <a:srgbClr val="FFFFFF"/>
              </a:highlight>
              <a:latin typeface="Special Elite"/>
              <a:ea typeface="Special Elite"/>
              <a:cs typeface="Special Elite"/>
              <a:sym typeface="Special Elite"/>
            </a:endParaRPr>
          </a:p>
        </p:txBody>
      </p:sp>
      <p:pic>
        <p:nvPicPr>
          <p:cNvPr id="168" name="Google Shape;168;gbe9b976021_0_179"/>
          <p:cNvPicPr preferRelativeResize="0"/>
          <p:nvPr/>
        </p:nvPicPr>
        <p:blipFill rotWithShape="1">
          <a:blip r:embed="rId3">
            <a:alphaModFix/>
          </a:blip>
          <a:srcRect b="82744" l="51625" r="36992" t="0"/>
          <a:stretch/>
        </p:blipFill>
        <p:spPr>
          <a:xfrm>
            <a:off x="66651" y="3321050"/>
            <a:ext cx="1185003" cy="1504951"/>
          </a:xfrm>
          <a:prstGeom prst="rect">
            <a:avLst/>
          </a:prstGeom>
          <a:noFill/>
          <a:ln>
            <a:noFill/>
          </a:ln>
        </p:spPr>
      </p:pic>
      <p:pic>
        <p:nvPicPr>
          <p:cNvPr id="169" name="Google Shape;169;gbe9b976021_0_179"/>
          <p:cNvPicPr preferRelativeResize="0"/>
          <p:nvPr/>
        </p:nvPicPr>
        <p:blipFill rotWithShape="1">
          <a:blip r:embed="rId3">
            <a:alphaModFix/>
          </a:blip>
          <a:srcRect b="42999" l="19302" r="65984" t="45244"/>
          <a:stretch/>
        </p:blipFill>
        <p:spPr>
          <a:xfrm>
            <a:off x="66650" y="2120900"/>
            <a:ext cx="1555769" cy="1041397"/>
          </a:xfrm>
          <a:prstGeom prst="rect">
            <a:avLst/>
          </a:prstGeom>
          <a:noFill/>
          <a:ln>
            <a:noFill/>
          </a:ln>
        </p:spPr>
      </p:pic>
      <p:pic>
        <p:nvPicPr>
          <p:cNvPr id="170" name="Google Shape;170;gbe9b976021_0_179"/>
          <p:cNvPicPr preferRelativeResize="0"/>
          <p:nvPr/>
        </p:nvPicPr>
        <p:blipFill rotWithShape="1">
          <a:blip r:embed="rId3">
            <a:alphaModFix/>
          </a:blip>
          <a:srcRect b="81941" l="67586" r="17701" t="0"/>
          <a:stretch/>
        </p:blipFill>
        <p:spPr>
          <a:xfrm>
            <a:off x="66650" y="736600"/>
            <a:ext cx="1275246" cy="1311272"/>
          </a:xfrm>
          <a:prstGeom prst="rect">
            <a:avLst/>
          </a:prstGeom>
          <a:noFill/>
          <a:ln>
            <a:noFill/>
          </a:ln>
        </p:spPr>
      </p:pic>
      <p:sp>
        <p:nvSpPr>
          <p:cNvPr id="171" name="Google Shape;171;gbe9b976021_0_179"/>
          <p:cNvSpPr txBox="1"/>
          <p:nvPr/>
        </p:nvSpPr>
        <p:spPr>
          <a:xfrm>
            <a:off x="1966925" y="3505200"/>
            <a:ext cx="10128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D</a:t>
            </a:r>
            <a:endParaRPr>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be9b976021_0_89"/>
          <p:cNvSpPr txBox="1"/>
          <p:nvPr/>
        </p:nvSpPr>
        <p:spPr>
          <a:xfrm>
            <a:off x="591338" y="843544"/>
            <a:ext cx="8301000" cy="2655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400">
                <a:highlight>
                  <a:srgbClr val="FFFFFF"/>
                </a:highlight>
                <a:latin typeface="Aharoni"/>
                <a:ea typeface="Aharoni"/>
                <a:cs typeface="Aharoni"/>
                <a:sym typeface="Aharoni"/>
              </a:rPr>
              <a:t>Reference;</a:t>
            </a:r>
            <a:endParaRPr b="1" sz="2400">
              <a:highlight>
                <a:srgbClr val="FFFFFF"/>
              </a:highlight>
              <a:latin typeface="Aharoni"/>
              <a:ea typeface="Aharoni"/>
              <a:cs typeface="Aharoni"/>
              <a:sym typeface="Aharoni"/>
            </a:endParaRPr>
          </a:p>
          <a:p>
            <a:pPr indent="0" lvl="0" marL="0" marR="0" rtl="0" algn="l">
              <a:spcBef>
                <a:spcPts val="0"/>
              </a:spcBef>
              <a:spcAft>
                <a:spcPts val="0"/>
              </a:spcAft>
              <a:buNone/>
            </a:pPr>
            <a:r>
              <a:t/>
            </a:r>
            <a:endParaRPr b="1" sz="2400">
              <a:highlight>
                <a:srgbClr val="FFFFFF"/>
              </a:highlight>
              <a:latin typeface="Aharoni"/>
              <a:ea typeface="Aharoni"/>
              <a:cs typeface="Aharoni"/>
              <a:sym typeface="Aharoni"/>
            </a:endParaRPr>
          </a:p>
          <a:p>
            <a:pPr indent="0" lvl="0" marL="0" marR="0" rtl="0" algn="l">
              <a:spcBef>
                <a:spcPts val="0"/>
              </a:spcBef>
              <a:spcAft>
                <a:spcPts val="0"/>
              </a:spcAft>
              <a:buNone/>
            </a:pPr>
            <a:r>
              <a:rPr b="1" lang="en" sz="2400" u="sng">
                <a:highlight>
                  <a:srgbClr val="FFFFFF"/>
                </a:highlight>
                <a:latin typeface="Aharoni"/>
                <a:ea typeface="Aharoni"/>
                <a:cs typeface="Aharoni"/>
                <a:sym typeface="Aharoni"/>
                <a:hlinkClick r:id="rId3"/>
              </a:rPr>
              <a:t>https://ext.vt.edu/content/dam/ext_vt_edu/topics/4h-youth/makers/files/ww1-science-behind-it-codes-ciphers.pdf</a:t>
            </a:r>
            <a:endParaRPr b="1" sz="2400">
              <a:highlight>
                <a:srgbClr val="FFFFFF"/>
              </a:highlight>
              <a:latin typeface="Aharoni"/>
              <a:ea typeface="Aharoni"/>
              <a:cs typeface="Aharoni"/>
              <a:sym typeface="Aharoni"/>
            </a:endParaRPr>
          </a:p>
          <a:p>
            <a:pPr indent="0" lvl="0" marL="0" marR="0" rtl="0" algn="l">
              <a:spcBef>
                <a:spcPts val="0"/>
              </a:spcBef>
              <a:spcAft>
                <a:spcPts val="0"/>
              </a:spcAft>
              <a:buNone/>
            </a:pPr>
            <a:r>
              <a:t/>
            </a:r>
            <a:endParaRPr b="1" sz="2400">
              <a:highlight>
                <a:srgbClr val="FFFFFF"/>
              </a:highlight>
              <a:latin typeface="Aharoni"/>
              <a:ea typeface="Aharoni"/>
              <a:cs typeface="Aharoni"/>
              <a:sym typeface="Aharoni"/>
            </a:endParaRPr>
          </a:p>
          <a:p>
            <a:pPr indent="0" lvl="0" marL="0" marR="0" rtl="0" algn="l">
              <a:spcBef>
                <a:spcPts val="0"/>
              </a:spcBef>
              <a:spcAft>
                <a:spcPts val="0"/>
              </a:spcAft>
              <a:buNone/>
            </a:pPr>
            <a:r>
              <a:rPr b="1" lang="en" sz="2400">
                <a:highlight>
                  <a:srgbClr val="FFFFFF"/>
                </a:highlight>
                <a:latin typeface="Aharoni"/>
                <a:ea typeface="Aharoni"/>
                <a:cs typeface="Aharoni"/>
                <a:sym typeface="Aharoni"/>
              </a:rPr>
              <a:t>1st virtual scout group https://www.facebook.com/groups/208981546868424/</a:t>
            </a:r>
            <a:endParaRPr b="1" sz="2400">
              <a:highlight>
                <a:srgbClr val="FFFFFF"/>
              </a:highlight>
              <a:latin typeface="Aharoni"/>
              <a:ea typeface="Aharoni"/>
              <a:cs typeface="Aharoni"/>
              <a:sym typeface="Aharon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be9b976021_0_68"/>
          <p:cNvSpPr txBox="1"/>
          <p:nvPr/>
        </p:nvSpPr>
        <p:spPr>
          <a:xfrm>
            <a:off x="591350" y="111126"/>
            <a:ext cx="8301000" cy="531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t/>
            </a:r>
            <a:endParaRPr sz="1100">
              <a:solidFill>
                <a:srgbClr val="980000"/>
              </a:solidFill>
            </a:endParaRPr>
          </a:p>
          <a:p>
            <a:pPr indent="0" lvl="0" marL="0" marR="0" rtl="0" algn="ctr">
              <a:spcBef>
                <a:spcPts val="0"/>
              </a:spcBef>
              <a:spcAft>
                <a:spcPts val="0"/>
              </a:spcAft>
              <a:buNone/>
            </a:pPr>
            <a:r>
              <a:rPr b="1" i="1" lang="en" sz="3000" u="sng">
                <a:solidFill>
                  <a:schemeClr val="dk1"/>
                </a:solidFill>
                <a:highlight>
                  <a:srgbClr val="FFFFFF"/>
                </a:highlight>
                <a:latin typeface="Aharoni"/>
                <a:ea typeface="Aharoni"/>
                <a:cs typeface="Aharoni"/>
                <a:sym typeface="Aharoni"/>
              </a:rPr>
              <a:t>CODES AND CIPHERS</a:t>
            </a:r>
            <a:endParaRPr b="1" i="1" sz="3000" u="sng">
              <a:solidFill>
                <a:schemeClr val="dk1"/>
              </a:solidFill>
              <a:highlight>
                <a:srgbClr val="FFFFFF"/>
              </a:highlight>
              <a:latin typeface="Aharoni"/>
              <a:ea typeface="Aharoni"/>
              <a:cs typeface="Aharoni"/>
              <a:sym typeface="Aharoni"/>
            </a:endParaRPr>
          </a:p>
          <a:p>
            <a:pPr indent="0" lvl="0" marL="0" marR="0" rtl="0" algn="ctr">
              <a:spcBef>
                <a:spcPts val="0"/>
              </a:spcBef>
              <a:spcAft>
                <a:spcPts val="0"/>
              </a:spcAft>
              <a:buNone/>
            </a:pPr>
            <a:r>
              <a:t/>
            </a:r>
            <a:endParaRPr b="1" i="1" sz="3000" u="sng">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rPr b="1" i="1" lang="en" sz="3000">
                <a:solidFill>
                  <a:schemeClr val="dk1"/>
                </a:solidFill>
                <a:highlight>
                  <a:srgbClr val="FFFFFF"/>
                </a:highlight>
                <a:latin typeface="Aharoni"/>
                <a:ea typeface="Aharoni"/>
                <a:cs typeface="Aharoni"/>
                <a:sym typeface="Aharoni"/>
              </a:rPr>
              <a:t>Cryptography</a:t>
            </a:r>
            <a:r>
              <a:rPr lang="en" sz="3000">
                <a:solidFill>
                  <a:schemeClr val="dk1"/>
                </a:solidFill>
                <a:highlight>
                  <a:srgbClr val="FFFFFF"/>
                </a:highlight>
                <a:latin typeface="Aharoni"/>
                <a:ea typeface="Aharoni"/>
                <a:cs typeface="Aharoni"/>
                <a:sym typeface="Aharoni"/>
              </a:rPr>
              <a:t> is the use of codes and ciphers to keep information secret. It has been used for thousands of years.</a:t>
            </a:r>
            <a:endParaRPr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t/>
            </a:r>
            <a:endParaRPr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rPr b="1" lang="en" sz="3000">
                <a:solidFill>
                  <a:schemeClr val="dk1"/>
                </a:solidFill>
                <a:highlight>
                  <a:srgbClr val="FFFFFF"/>
                </a:highlight>
                <a:latin typeface="Aharoni"/>
                <a:ea typeface="Aharoni"/>
                <a:cs typeface="Aharoni"/>
                <a:sym typeface="Aharoni"/>
              </a:rPr>
              <a:t>What	 is the difference between a code and	 a cipher?</a:t>
            </a:r>
            <a:endParaRPr b="1"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rPr lang="en" sz="3000">
                <a:solidFill>
                  <a:schemeClr val="dk1"/>
                </a:solidFill>
                <a:highlight>
                  <a:srgbClr val="FFFFFF"/>
                </a:highlight>
                <a:latin typeface="Aharoni"/>
                <a:ea typeface="Aharoni"/>
                <a:cs typeface="Aharoni"/>
                <a:sym typeface="Aharoni"/>
              </a:rPr>
              <a:t>A code affects the word, and a cipher affects	the	individual letters.</a:t>
            </a:r>
            <a:endParaRPr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t/>
            </a:r>
            <a:endParaRPr sz="3000">
              <a:solidFill>
                <a:schemeClr val="dk1"/>
              </a:solidFill>
              <a:highlight>
                <a:srgbClr val="FFFFFF"/>
              </a:highlight>
              <a:latin typeface="Aharoni"/>
              <a:ea typeface="Aharoni"/>
              <a:cs typeface="Aharoni"/>
              <a:sym typeface="Aharon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be9b976021_0_83"/>
          <p:cNvSpPr txBox="1"/>
          <p:nvPr/>
        </p:nvSpPr>
        <p:spPr>
          <a:xfrm>
            <a:off x="591350" y="111126"/>
            <a:ext cx="8301000" cy="4394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t/>
            </a:r>
            <a:endParaRPr sz="1100">
              <a:solidFill>
                <a:srgbClr val="980000"/>
              </a:solidFill>
            </a:endParaRPr>
          </a:p>
          <a:p>
            <a:pPr indent="0" lvl="0" marL="0" marR="0" rtl="0" algn="ctr">
              <a:spcBef>
                <a:spcPts val="0"/>
              </a:spcBef>
              <a:spcAft>
                <a:spcPts val="0"/>
              </a:spcAft>
              <a:buNone/>
            </a:pPr>
            <a:r>
              <a:rPr b="1" i="1" lang="en" sz="3000" u="sng">
                <a:solidFill>
                  <a:schemeClr val="dk1"/>
                </a:solidFill>
                <a:highlight>
                  <a:srgbClr val="FFFFFF"/>
                </a:highlight>
                <a:latin typeface="Aharoni"/>
                <a:ea typeface="Aharoni"/>
                <a:cs typeface="Aharoni"/>
                <a:sym typeface="Aharoni"/>
              </a:rPr>
              <a:t>CODES AND CIPHERS</a:t>
            </a:r>
            <a:endParaRPr b="1" i="1" sz="3000" u="sng">
              <a:solidFill>
                <a:schemeClr val="dk1"/>
              </a:solidFill>
              <a:highlight>
                <a:srgbClr val="FFFFFF"/>
              </a:highlight>
              <a:latin typeface="Aharoni"/>
              <a:ea typeface="Aharoni"/>
              <a:cs typeface="Aharoni"/>
              <a:sym typeface="Aharoni"/>
            </a:endParaRPr>
          </a:p>
          <a:p>
            <a:pPr indent="0" lvl="0" marL="0" marR="0" rtl="0" algn="ctr">
              <a:spcBef>
                <a:spcPts val="0"/>
              </a:spcBef>
              <a:spcAft>
                <a:spcPts val="0"/>
              </a:spcAft>
              <a:buNone/>
            </a:pPr>
            <a:r>
              <a:t/>
            </a:r>
            <a:endParaRPr b="1" i="1" sz="3000" u="sng">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rPr b="1" i="1" lang="en" sz="3000">
                <a:solidFill>
                  <a:schemeClr val="dk1"/>
                </a:solidFill>
                <a:highlight>
                  <a:srgbClr val="FFFFFF"/>
                </a:highlight>
                <a:latin typeface="Aharoni"/>
                <a:ea typeface="Aharoni"/>
                <a:cs typeface="Aharoni"/>
                <a:sym typeface="Aharoni"/>
              </a:rPr>
              <a:t>Cryptology </a:t>
            </a:r>
            <a:r>
              <a:rPr lang="en" sz="3000">
                <a:solidFill>
                  <a:schemeClr val="dk1"/>
                </a:solidFill>
                <a:highlight>
                  <a:srgbClr val="FFFFFF"/>
                </a:highlight>
                <a:latin typeface="Aharoni"/>
                <a:ea typeface="Aharoni"/>
                <a:cs typeface="Aharoni"/>
                <a:sym typeface="Aharoni"/>
              </a:rPr>
              <a:t>is the art and science of making and breaking codes.	</a:t>
            </a:r>
            <a:endParaRPr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rPr b="1" i="1" lang="en" sz="3000">
                <a:solidFill>
                  <a:schemeClr val="dk1"/>
                </a:solidFill>
                <a:highlight>
                  <a:srgbClr val="FFFFFF"/>
                </a:highlight>
                <a:latin typeface="Aharoni"/>
                <a:ea typeface="Aharoni"/>
                <a:cs typeface="Aharoni"/>
                <a:sym typeface="Aharoni"/>
              </a:rPr>
              <a:t>Codebreaker</a:t>
            </a:r>
            <a:r>
              <a:rPr lang="en" sz="3000">
                <a:solidFill>
                  <a:schemeClr val="dk1"/>
                </a:solidFill>
                <a:highlight>
                  <a:srgbClr val="FFFFFF"/>
                </a:highlight>
                <a:latin typeface="Aharoni"/>
                <a:ea typeface="Aharoni"/>
                <a:cs typeface="Aharoni"/>
                <a:sym typeface="Aharoni"/>
              </a:rPr>
              <a:t> is a person who solves secret codes and ciphers without the ‘key’.</a:t>
            </a:r>
            <a:endParaRPr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rPr b="1" i="1" lang="en" sz="3000">
                <a:solidFill>
                  <a:schemeClr val="dk1"/>
                </a:solidFill>
                <a:highlight>
                  <a:srgbClr val="FFFFFF"/>
                </a:highlight>
                <a:latin typeface="Aharoni"/>
                <a:ea typeface="Aharoni"/>
                <a:cs typeface="Aharoni"/>
                <a:sym typeface="Aharoni"/>
              </a:rPr>
              <a:t>Codemaker</a:t>
            </a:r>
            <a:r>
              <a:rPr lang="en" sz="3000">
                <a:solidFill>
                  <a:schemeClr val="dk1"/>
                </a:solidFill>
                <a:highlight>
                  <a:srgbClr val="FFFFFF"/>
                </a:highlight>
                <a:latin typeface="Aharoni"/>
                <a:ea typeface="Aharoni"/>
                <a:cs typeface="Aharoni"/>
                <a:sym typeface="Aharoni"/>
              </a:rPr>
              <a:t> is a person who makes new secret codes and ciphers</a:t>
            </a:r>
            <a:endParaRPr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t/>
            </a:r>
            <a:endParaRPr sz="3000">
              <a:solidFill>
                <a:schemeClr val="dk1"/>
              </a:solidFill>
              <a:highlight>
                <a:srgbClr val="FFFFFF"/>
              </a:highlight>
              <a:latin typeface="Aharoni"/>
              <a:ea typeface="Aharoni"/>
              <a:cs typeface="Aharoni"/>
              <a:sym typeface="Aharon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be9b976021_0_79"/>
          <p:cNvSpPr txBox="1"/>
          <p:nvPr/>
        </p:nvSpPr>
        <p:spPr>
          <a:xfrm>
            <a:off x="591350" y="111126"/>
            <a:ext cx="8301000" cy="4856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t/>
            </a:r>
            <a:endParaRPr sz="1100">
              <a:solidFill>
                <a:srgbClr val="980000"/>
              </a:solidFill>
            </a:endParaRPr>
          </a:p>
          <a:p>
            <a:pPr indent="0" lvl="0" marL="0" marR="0" rtl="0" algn="ctr">
              <a:spcBef>
                <a:spcPts val="0"/>
              </a:spcBef>
              <a:spcAft>
                <a:spcPts val="0"/>
              </a:spcAft>
              <a:buNone/>
            </a:pPr>
            <a:r>
              <a:rPr b="1" i="1" lang="en" sz="3000" u="sng">
                <a:solidFill>
                  <a:schemeClr val="dk1"/>
                </a:solidFill>
                <a:highlight>
                  <a:srgbClr val="FFFFFF"/>
                </a:highlight>
                <a:latin typeface="Aharoni"/>
                <a:ea typeface="Aharoni"/>
                <a:cs typeface="Aharoni"/>
                <a:sym typeface="Aharoni"/>
              </a:rPr>
              <a:t>CODES AND CIPHERS</a:t>
            </a:r>
            <a:endParaRPr b="1" i="1" sz="3000" u="sng">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t/>
            </a:r>
            <a:endParaRPr b="1"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rPr b="1" lang="en" sz="3000">
                <a:solidFill>
                  <a:schemeClr val="dk1"/>
                </a:solidFill>
                <a:highlight>
                  <a:srgbClr val="FFFFFF"/>
                </a:highlight>
                <a:latin typeface="Aharoni"/>
                <a:ea typeface="Aharoni"/>
                <a:cs typeface="Aharoni"/>
                <a:sym typeface="Aharoni"/>
              </a:rPr>
              <a:t>Ciphers</a:t>
            </a:r>
            <a:r>
              <a:rPr lang="en" sz="3000">
                <a:solidFill>
                  <a:schemeClr val="dk1"/>
                </a:solidFill>
                <a:highlight>
                  <a:srgbClr val="FFFFFF"/>
                </a:highlight>
                <a:latin typeface="Aharoni"/>
                <a:ea typeface="Aharoni"/>
                <a:cs typeface="Aharoni"/>
                <a:sym typeface="Aharoni"/>
              </a:rPr>
              <a:t> </a:t>
            </a:r>
            <a:r>
              <a:rPr lang="en" sz="3000">
                <a:solidFill>
                  <a:schemeClr val="dk1"/>
                </a:solidFill>
                <a:highlight>
                  <a:srgbClr val="FFFFFF"/>
                </a:highlight>
                <a:latin typeface="Aharoni"/>
                <a:ea typeface="Aharoni"/>
                <a:cs typeface="Aharoni"/>
                <a:sym typeface="Aharoni"/>
              </a:rPr>
              <a:t>is a system to make a word or message secret by	 changing or rearranging the letters in the	message. Example: for example: A=&amp; or A=2.</a:t>
            </a:r>
            <a:endParaRPr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rPr b="1" i="1" lang="en" sz="3000">
                <a:solidFill>
                  <a:schemeClr val="dk1"/>
                </a:solidFill>
                <a:highlight>
                  <a:srgbClr val="FFFFFF"/>
                </a:highlight>
                <a:latin typeface="Aharoni"/>
                <a:ea typeface="Aharoni"/>
                <a:cs typeface="Aharoni"/>
                <a:sym typeface="Aharoni"/>
              </a:rPr>
              <a:t>C</a:t>
            </a:r>
            <a:r>
              <a:rPr b="1" i="1" lang="en" sz="3000">
                <a:solidFill>
                  <a:schemeClr val="dk1"/>
                </a:solidFill>
                <a:highlight>
                  <a:srgbClr val="FFFFFF"/>
                </a:highlight>
                <a:latin typeface="Aharoni"/>
                <a:ea typeface="Aharoni"/>
                <a:cs typeface="Aharoni"/>
                <a:sym typeface="Aharoni"/>
              </a:rPr>
              <a:t>ode</a:t>
            </a:r>
            <a:r>
              <a:rPr lang="en" sz="3000">
                <a:solidFill>
                  <a:schemeClr val="dk1"/>
                </a:solidFill>
                <a:highlight>
                  <a:srgbClr val="FFFFFF"/>
                </a:highlight>
                <a:latin typeface="Aharoni"/>
                <a:ea typeface="Aharoni"/>
                <a:cs typeface="Aharoni"/>
                <a:sym typeface="Aharoni"/>
              </a:rPr>
              <a:t> is a system of changing entire words or phrases into something	else. Codes are not just secret messages, they can be any symbol or signal used to represent, or communicate, something else. Example: President = Eagle or Tank = 4036</a:t>
            </a:r>
            <a:endParaRPr sz="3000">
              <a:solidFill>
                <a:schemeClr val="dk1"/>
              </a:solidFill>
              <a:highlight>
                <a:srgbClr val="FFFFFF"/>
              </a:highlight>
              <a:latin typeface="Aharoni"/>
              <a:ea typeface="Aharoni"/>
              <a:cs typeface="Aharoni"/>
              <a:sym typeface="Aharon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be9b976021_0_74"/>
          <p:cNvSpPr txBox="1"/>
          <p:nvPr/>
        </p:nvSpPr>
        <p:spPr>
          <a:xfrm>
            <a:off x="591350" y="111126"/>
            <a:ext cx="8301000" cy="3932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t/>
            </a:r>
            <a:endParaRPr sz="1100">
              <a:solidFill>
                <a:srgbClr val="980000"/>
              </a:solidFill>
            </a:endParaRPr>
          </a:p>
          <a:p>
            <a:pPr indent="0" lvl="0" marL="0" marR="0" rtl="0" algn="ctr">
              <a:spcBef>
                <a:spcPts val="0"/>
              </a:spcBef>
              <a:spcAft>
                <a:spcPts val="0"/>
              </a:spcAft>
              <a:buNone/>
            </a:pPr>
            <a:r>
              <a:rPr b="1" i="1" lang="en" sz="3000" u="sng">
                <a:solidFill>
                  <a:schemeClr val="dk1"/>
                </a:solidFill>
                <a:highlight>
                  <a:srgbClr val="FFFFFF"/>
                </a:highlight>
                <a:latin typeface="Aharoni"/>
                <a:ea typeface="Aharoni"/>
                <a:cs typeface="Aharoni"/>
                <a:sym typeface="Aharoni"/>
              </a:rPr>
              <a:t>CODES AND CIPHERS</a:t>
            </a:r>
            <a:endParaRPr b="1" i="1" sz="3000" u="sng">
              <a:solidFill>
                <a:schemeClr val="dk1"/>
              </a:solidFill>
              <a:highlight>
                <a:srgbClr val="FFFFFF"/>
              </a:highlight>
              <a:latin typeface="Aharoni"/>
              <a:ea typeface="Aharoni"/>
              <a:cs typeface="Aharoni"/>
              <a:sym typeface="Aharoni"/>
            </a:endParaRPr>
          </a:p>
          <a:p>
            <a:pPr indent="0" lvl="0" marL="0" marR="0" rtl="0" algn="ctr">
              <a:spcBef>
                <a:spcPts val="0"/>
              </a:spcBef>
              <a:spcAft>
                <a:spcPts val="0"/>
              </a:spcAft>
              <a:buNone/>
            </a:pPr>
            <a:r>
              <a:t/>
            </a:r>
            <a:endParaRPr b="1" i="1" sz="3000" u="sng">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rPr lang="en" sz="3000">
                <a:solidFill>
                  <a:schemeClr val="dk1"/>
                </a:solidFill>
                <a:highlight>
                  <a:srgbClr val="FFFFFF"/>
                </a:highlight>
                <a:latin typeface="Aharoni"/>
                <a:ea typeface="Aharoni"/>
                <a:cs typeface="Aharoni"/>
                <a:sym typeface="Aharoni"/>
              </a:rPr>
              <a:t>While codes and ciphers are different, the terms are often used interchangeably. Morse code, for example, it technically a cipher, not a code. but it is called Morse code, not Morse cipher.</a:t>
            </a:r>
            <a:endParaRPr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t/>
            </a:r>
            <a:endParaRPr sz="3000">
              <a:solidFill>
                <a:schemeClr val="dk1"/>
              </a:solidFill>
              <a:highlight>
                <a:srgbClr val="FFFFFF"/>
              </a:highlight>
              <a:latin typeface="Aharoni"/>
              <a:ea typeface="Aharoni"/>
              <a:cs typeface="Aharoni"/>
              <a:sym typeface="Aharoni"/>
            </a:endParaRPr>
          </a:p>
          <a:p>
            <a:pPr indent="0" lvl="0" marL="0" marR="0" rtl="0" algn="l">
              <a:spcBef>
                <a:spcPts val="0"/>
              </a:spcBef>
              <a:spcAft>
                <a:spcPts val="0"/>
              </a:spcAft>
              <a:buNone/>
            </a:pPr>
            <a:r>
              <a:t/>
            </a:r>
            <a:endParaRPr sz="3000">
              <a:solidFill>
                <a:schemeClr val="dk1"/>
              </a:solidFill>
              <a:highlight>
                <a:srgbClr val="FFFFFF"/>
              </a:highlight>
              <a:latin typeface="Aharoni"/>
              <a:ea typeface="Aharoni"/>
              <a:cs typeface="Aharoni"/>
              <a:sym typeface="Aharon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be9b976021_0_23"/>
          <p:cNvSpPr txBox="1"/>
          <p:nvPr/>
        </p:nvSpPr>
        <p:spPr>
          <a:xfrm>
            <a:off x="187037" y="187037"/>
            <a:ext cx="2784900" cy="392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2100">
                <a:solidFill>
                  <a:schemeClr val="dk1"/>
                </a:solidFill>
                <a:highlight>
                  <a:srgbClr val="FFFFFF"/>
                </a:highlight>
                <a:latin typeface="Special Elite"/>
                <a:ea typeface="Special Elite"/>
                <a:cs typeface="Special Elite"/>
                <a:sym typeface="Special Elite"/>
              </a:rPr>
              <a:t>PICTURE </a:t>
            </a:r>
            <a:r>
              <a:rPr lang="en" sz="2100">
                <a:solidFill>
                  <a:schemeClr val="dk1"/>
                </a:solidFill>
                <a:highlight>
                  <a:srgbClr val="FFFFFF"/>
                </a:highlight>
                <a:latin typeface="Special Elite"/>
                <a:ea typeface="Special Elite"/>
                <a:cs typeface="Special Elite"/>
                <a:sym typeface="Special Elite"/>
              </a:rPr>
              <a:t>CIPHERS</a:t>
            </a:r>
            <a:endParaRPr sz="1100">
              <a:highlight>
                <a:srgbClr val="FFFFFF"/>
              </a:highlight>
            </a:endParaRPr>
          </a:p>
        </p:txBody>
      </p:sp>
      <p:sp>
        <p:nvSpPr>
          <p:cNvPr id="89" name="Google Shape;89;gbe9b976021_0_23"/>
          <p:cNvSpPr/>
          <p:nvPr/>
        </p:nvSpPr>
        <p:spPr>
          <a:xfrm>
            <a:off x="309725" y="951252"/>
            <a:ext cx="3915600" cy="731400"/>
          </a:xfrm>
          <a:prstGeom prst="rect">
            <a:avLst/>
          </a:prstGeom>
          <a:solidFill>
            <a:srgbClr val="FFFFFF"/>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2100" u="none" cap="none" strike="noStrike">
                <a:solidFill>
                  <a:schemeClr val="dk1"/>
                </a:solidFill>
                <a:latin typeface="Special Elite"/>
                <a:ea typeface="Special Elite"/>
                <a:cs typeface="Special Elite"/>
                <a:sym typeface="Special Elite"/>
              </a:rPr>
              <a:t>Using the </a:t>
            </a:r>
            <a:r>
              <a:rPr lang="en" sz="2100">
                <a:solidFill>
                  <a:schemeClr val="dk1"/>
                </a:solidFill>
                <a:latin typeface="Special Elite"/>
                <a:ea typeface="Special Elite"/>
                <a:cs typeface="Special Elite"/>
                <a:sym typeface="Special Elite"/>
              </a:rPr>
              <a:t>picture </a:t>
            </a:r>
            <a:r>
              <a:rPr b="1" lang="en" sz="2100">
                <a:solidFill>
                  <a:schemeClr val="dk1"/>
                </a:solidFill>
                <a:latin typeface="Special Elite"/>
                <a:ea typeface="Special Elite"/>
                <a:cs typeface="Special Elite"/>
                <a:sym typeface="Special Elite"/>
              </a:rPr>
              <a:t>KEY</a:t>
            </a:r>
            <a:r>
              <a:rPr lang="en" sz="2100">
                <a:solidFill>
                  <a:schemeClr val="dk1"/>
                </a:solidFill>
                <a:latin typeface="Special Elite"/>
                <a:ea typeface="Special Elite"/>
                <a:cs typeface="Special Elite"/>
                <a:sym typeface="Special Elite"/>
              </a:rPr>
              <a:t> on the right solve the clue!</a:t>
            </a:r>
            <a:endParaRPr sz="1100"/>
          </a:p>
        </p:txBody>
      </p:sp>
      <p:pic>
        <p:nvPicPr>
          <p:cNvPr id="90" name="Google Shape;90;gbe9b976021_0_23"/>
          <p:cNvPicPr preferRelativeResize="0"/>
          <p:nvPr/>
        </p:nvPicPr>
        <p:blipFill rotWithShape="1">
          <a:blip r:embed="rId3">
            <a:alphaModFix/>
          </a:blip>
          <a:srcRect b="14783" l="0" r="0" t="12888"/>
          <a:stretch/>
        </p:blipFill>
        <p:spPr>
          <a:xfrm>
            <a:off x="5103025" y="177300"/>
            <a:ext cx="3749025" cy="4823324"/>
          </a:xfrm>
          <a:prstGeom prst="rect">
            <a:avLst/>
          </a:prstGeom>
          <a:noFill/>
          <a:ln>
            <a:noFill/>
          </a:ln>
        </p:spPr>
      </p:pic>
      <p:sp>
        <p:nvSpPr>
          <p:cNvPr id="91" name="Google Shape;91;gbe9b976021_0_23"/>
          <p:cNvSpPr txBox="1"/>
          <p:nvPr/>
        </p:nvSpPr>
        <p:spPr>
          <a:xfrm>
            <a:off x="396875" y="262255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b="1" lang="en" sz="6600">
                <a:solidFill>
                  <a:schemeClr val="dk1"/>
                </a:solidFill>
                <a:highlight>
                  <a:srgbClr val="FFFFFF"/>
                </a:highlight>
                <a:latin typeface="Aharoni"/>
                <a:ea typeface="Aharoni"/>
                <a:cs typeface="Aharoni"/>
                <a:sym typeface="Aharoni"/>
              </a:rPr>
              <a:t>F</a:t>
            </a:r>
            <a:endParaRPr>
              <a:highlight>
                <a:srgbClr val="FFFFFF"/>
              </a:highlight>
            </a:endParaRPr>
          </a:p>
        </p:txBody>
      </p:sp>
      <p:sp>
        <p:nvSpPr>
          <p:cNvPr id="92" name="Google Shape;92;gbe9b976021_0_23"/>
          <p:cNvSpPr txBox="1"/>
          <p:nvPr/>
        </p:nvSpPr>
        <p:spPr>
          <a:xfrm>
            <a:off x="1387475" y="262255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R</a:t>
            </a:r>
            <a:endParaRPr>
              <a:highlight>
                <a:srgbClr val="FFFFFF"/>
              </a:highlight>
            </a:endParaRPr>
          </a:p>
        </p:txBody>
      </p:sp>
      <p:sp>
        <p:nvSpPr>
          <p:cNvPr id="93" name="Google Shape;93;gbe9b976021_0_23"/>
          <p:cNvSpPr txBox="1"/>
          <p:nvPr/>
        </p:nvSpPr>
        <p:spPr>
          <a:xfrm>
            <a:off x="2530475" y="262255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O</a:t>
            </a:r>
            <a:endParaRPr>
              <a:highlight>
                <a:srgbClr val="FFFFFF"/>
              </a:highlight>
            </a:endParaRPr>
          </a:p>
        </p:txBody>
      </p:sp>
      <p:sp>
        <p:nvSpPr>
          <p:cNvPr id="94" name="Google Shape;94;gbe9b976021_0_23"/>
          <p:cNvSpPr txBox="1"/>
          <p:nvPr/>
        </p:nvSpPr>
        <p:spPr>
          <a:xfrm>
            <a:off x="3597275" y="262255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G</a:t>
            </a:r>
            <a:endParaRPr>
              <a:highlight>
                <a:srgbClr val="FFFFFF"/>
              </a:highlight>
            </a:endParaRPr>
          </a:p>
        </p:txBody>
      </p:sp>
      <p:pic>
        <p:nvPicPr>
          <p:cNvPr id="95" name="Google Shape;95;gbe9b976021_0_23"/>
          <p:cNvPicPr preferRelativeResize="0"/>
          <p:nvPr/>
        </p:nvPicPr>
        <p:blipFill rotWithShape="1">
          <a:blip r:embed="rId3">
            <a:alphaModFix/>
          </a:blip>
          <a:srcRect b="38439" l="18178" r="66986" t="54679"/>
          <a:stretch/>
        </p:blipFill>
        <p:spPr>
          <a:xfrm>
            <a:off x="110824" y="1865224"/>
            <a:ext cx="1225851" cy="1011325"/>
          </a:xfrm>
          <a:prstGeom prst="rect">
            <a:avLst/>
          </a:prstGeom>
          <a:noFill/>
          <a:ln>
            <a:noFill/>
          </a:ln>
        </p:spPr>
      </p:pic>
      <p:pic>
        <p:nvPicPr>
          <p:cNvPr id="96" name="Google Shape;96;gbe9b976021_0_23"/>
          <p:cNvPicPr preferRelativeResize="0"/>
          <p:nvPr/>
        </p:nvPicPr>
        <p:blipFill rotWithShape="1">
          <a:blip r:embed="rId3">
            <a:alphaModFix/>
          </a:blip>
          <a:srcRect b="15500" l="50221" r="34201" t="77409"/>
          <a:stretch/>
        </p:blipFill>
        <p:spPr>
          <a:xfrm>
            <a:off x="1370000" y="1865228"/>
            <a:ext cx="1225851" cy="992356"/>
          </a:xfrm>
          <a:prstGeom prst="rect">
            <a:avLst/>
          </a:prstGeom>
          <a:noFill/>
          <a:ln>
            <a:noFill/>
          </a:ln>
        </p:spPr>
      </p:pic>
      <p:pic>
        <p:nvPicPr>
          <p:cNvPr id="97" name="Google Shape;97;gbe9b976021_0_23"/>
          <p:cNvPicPr preferRelativeResize="0"/>
          <p:nvPr/>
        </p:nvPicPr>
        <p:blipFill rotWithShape="1">
          <a:blip r:embed="rId3">
            <a:alphaModFix/>
          </a:blip>
          <a:srcRect b="38317" l="50081" r="34711" t="54592"/>
          <a:stretch/>
        </p:blipFill>
        <p:spPr>
          <a:xfrm>
            <a:off x="2629175" y="1865224"/>
            <a:ext cx="1225851" cy="1016568"/>
          </a:xfrm>
          <a:prstGeom prst="rect">
            <a:avLst/>
          </a:prstGeom>
          <a:noFill/>
          <a:ln>
            <a:noFill/>
          </a:ln>
        </p:spPr>
      </p:pic>
      <p:pic>
        <p:nvPicPr>
          <p:cNvPr id="98" name="Google Shape;98;gbe9b976021_0_23"/>
          <p:cNvPicPr preferRelativeResize="0"/>
          <p:nvPr/>
        </p:nvPicPr>
        <p:blipFill rotWithShape="1">
          <a:blip r:embed="rId3">
            <a:alphaModFix/>
          </a:blip>
          <a:srcRect b="30281" l="18126" r="66133" t="61754"/>
          <a:stretch/>
        </p:blipFill>
        <p:spPr>
          <a:xfrm>
            <a:off x="3863975" y="1920882"/>
            <a:ext cx="1040734" cy="936701"/>
          </a:xfrm>
          <a:prstGeom prst="rect">
            <a:avLst/>
          </a:prstGeom>
          <a:noFill/>
          <a:ln>
            <a:noFill/>
          </a:ln>
        </p:spPr>
      </p:pic>
      <p:sp>
        <p:nvSpPr>
          <p:cNvPr id="99" name="Google Shape;99;gbe9b976021_0_23"/>
          <p:cNvSpPr/>
          <p:nvPr/>
        </p:nvSpPr>
        <p:spPr>
          <a:xfrm>
            <a:off x="110825" y="3823149"/>
            <a:ext cx="3915600" cy="1075800"/>
          </a:xfrm>
          <a:prstGeom prst="rect">
            <a:avLst/>
          </a:prstGeom>
          <a:solidFill>
            <a:srgbClr val="FFFFFF"/>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700">
                <a:solidFill>
                  <a:schemeClr val="dk1"/>
                </a:solidFill>
                <a:latin typeface="Special Elite"/>
                <a:ea typeface="Special Elite"/>
                <a:cs typeface="Special Elite"/>
                <a:sym typeface="Special Elite"/>
              </a:rPr>
              <a:t>YOU MIGHT BE ABLE TO SOLVE</a:t>
            </a:r>
            <a:r>
              <a:rPr lang="en" sz="2100">
                <a:solidFill>
                  <a:schemeClr val="dk1"/>
                </a:solidFill>
                <a:latin typeface="Special Elite"/>
                <a:ea typeface="Special Elite"/>
                <a:cs typeface="Special Elite"/>
                <a:sym typeface="Special Elite"/>
              </a:rPr>
              <a:t> </a:t>
            </a:r>
            <a:r>
              <a:rPr lang="en" sz="1700">
                <a:solidFill>
                  <a:schemeClr val="dk1"/>
                </a:solidFill>
                <a:latin typeface="Special Elite"/>
                <a:ea typeface="Special Elite"/>
                <a:cs typeface="Special Elite"/>
                <a:sym typeface="Special Elite"/>
              </a:rPr>
              <a:t>THIS ONE WITHOUT THE KEY - FIRST LETTERS OF EACH PICTURE ARE THE SAME AS THE LETTER</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be9b976021_0_96"/>
          <p:cNvSpPr txBox="1"/>
          <p:nvPr/>
        </p:nvSpPr>
        <p:spPr>
          <a:xfrm>
            <a:off x="187037" y="187037"/>
            <a:ext cx="2784900" cy="392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2100">
                <a:solidFill>
                  <a:schemeClr val="dk1"/>
                </a:solidFill>
                <a:highlight>
                  <a:srgbClr val="FFFFFF"/>
                </a:highlight>
                <a:latin typeface="Special Elite"/>
                <a:ea typeface="Special Elite"/>
                <a:cs typeface="Special Elite"/>
                <a:sym typeface="Special Elite"/>
              </a:rPr>
              <a:t>PICTURE CIPHERS</a:t>
            </a:r>
            <a:endParaRPr sz="1100">
              <a:highlight>
                <a:srgbClr val="FFFFFF"/>
              </a:highlight>
            </a:endParaRPr>
          </a:p>
        </p:txBody>
      </p:sp>
      <p:sp>
        <p:nvSpPr>
          <p:cNvPr id="105" name="Google Shape;105;gbe9b976021_0_96"/>
          <p:cNvSpPr/>
          <p:nvPr/>
        </p:nvSpPr>
        <p:spPr>
          <a:xfrm>
            <a:off x="309725" y="951252"/>
            <a:ext cx="3915600" cy="731400"/>
          </a:xfrm>
          <a:prstGeom prst="rect">
            <a:avLst/>
          </a:prstGeom>
          <a:solidFill>
            <a:srgbClr val="FFFFFF"/>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dk1"/>
                </a:solidFill>
                <a:latin typeface="Special Elite"/>
                <a:ea typeface="Special Elite"/>
                <a:cs typeface="Special Elite"/>
                <a:sym typeface="Special Elite"/>
              </a:rPr>
              <a:t>BUT NOT WITH THIS ONE! YOU NEED THE </a:t>
            </a:r>
            <a:r>
              <a:rPr b="1" i="1" lang="en" sz="2100" u="sng">
                <a:solidFill>
                  <a:schemeClr val="dk1"/>
                </a:solidFill>
                <a:latin typeface="Special Elite"/>
                <a:ea typeface="Special Elite"/>
                <a:cs typeface="Special Elite"/>
                <a:sym typeface="Special Elite"/>
              </a:rPr>
              <a:t>KEY</a:t>
            </a:r>
            <a:r>
              <a:rPr lang="en" sz="2100">
                <a:solidFill>
                  <a:schemeClr val="dk1"/>
                </a:solidFill>
                <a:latin typeface="Special Elite"/>
                <a:ea typeface="Special Elite"/>
                <a:cs typeface="Special Elite"/>
                <a:sym typeface="Special Elite"/>
              </a:rPr>
              <a:t> TO SOLVE</a:t>
            </a:r>
            <a:endParaRPr sz="1100"/>
          </a:p>
        </p:txBody>
      </p:sp>
      <p:pic>
        <p:nvPicPr>
          <p:cNvPr id="106" name="Google Shape;106;gbe9b976021_0_96"/>
          <p:cNvPicPr preferRelativeResize="0"/>
          <p:nvPr/>
        </p:nvPicPr>
        <p:blipFill rotWithShape="1">
          <a:blip r:embed="rId3">
            <a:alphaModFix/>
          </a:blip>
          <a:srcRect b="14783" l="0" r="81957" t="12888"/>
          <a:stretch/>
        </p:blipFill>
        <p:spPr>
          <a:xfrm>
            <a:off x="5179225" y="177300"/>
            <a:ext cx="676425" cy="4823324"/>
          </a:xfrm>
          <a:prstGeom prst="rect">
            <a:avLst/>
          </a:prstGeom>
          <a:noFill/>
          <a:ln>
            <a:noFill/>
          </a:ln>
        </p:spPr>
      </p:pic>
      <p:sp>
        <p:nvSpPr>
          <p:cNvPr id="107" name="Google Shape;107;gbe9b976021_0_96"/>
          <p:cNvSpPr txBox="1"/>
          <p:nvPr/>
        </p:nvSpPr>
        <p:spPr>
          <a:xfrm>
            <a:off x="396875" y="307975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R</a:t>
            </a:r>
            <a:endParaRPr>
              <a:highlight>
                <a:srgbClr val="FFFFFF"/>
              </a:highlight>
            </a:endParaRPr>
          </a:p>
        </p:txBody>
      </p:sp>
      <p:sp>
        <p:nvSpPr>
          <p:cNvPr id="108" name="Google Shape;108;gbe9b976021_0_96"/>
          <p:cNvSpPr txBox="1"/>
          <p:nvPr/>
        </p:nvSpPr>
        <p:spPr>
          <a:xfrm>
            <a:off x="1387475" y="307975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I</a:t>
            </a:r>
            <a:endParaRPr>
              <a:highlight>
                <a:srgbClr val="FFFFFF"/>
              </a:highlight>
            </a:endParaRPr>
          </a:p>
        </p:txBody>
      </p:sp>
      <p:sp>
        <p:nvSpPr>
          <p:cNvPr id="109" name="Google Shape;109;gbe9b976021_0_96"/>
          <p:cNvSpPr txBox="1"/>
          <p:nvPr/>
        </p:nvSpPr>
        <p:spPr>
          <a:xfrm>
            <a:off x="2530475" y="307975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C</a:t>
            </a:r>
            <a:endParaRPr>
              <a:highlight>
                <a:srgbClr val="FFFFFF"/>
              </a:highlight>
            </a:endParaRPr>
          </a:p>
        </p:txBody>
      </p:sp>
      <p:sp>
        <p:nvSpPr>
          <p:cNvPr id="110" name="Google Shape;110;gbe9b976021_0_96"/>
          <p:cNvSpPr txBox="1"/>
          <p:nvPr/>
        </p:nvSpPr>
        <p:spPr>
          <a:xfrm>
            <a:off x="3597275" y="307975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E</a:t>
            </a:r>
            <a:endParaRPr>
              <a:highlight>
                <a:srgbClr val="FFFFFF"/>
              </a:highlight>
            </a:endParaRPr>
          </a:p>
        </p:txBody>
      </p:sp>
      <p:pic>
        <p:nvPicPr>
          <p:cNvPr id="111" name="Google Shape;111;gbe9b976021_0_96"/>
          <p:cNvPicPr preferRelativeResize="0"/>
          <p:nvPr/>
        </p:nvPicPr>
        <p:blipFill rotWithShape="1">
          <a:blip r:embed="rId3">
            <a:alphaModFix/>
          </a:blip>
          <a:srcRect b="15500" l="50221" r="34201" t="77409"/>
          <a:stretch/>
        </p:blipFill>
        <p:spPr>
          <a:xfrm>
            <a:off x="1370000" y="1865228"/>
            <a:ext cx="1225851" cy="992356"/>
          </a:xfrm>
          <a:prstGeom prst="rect">
            <a:avLst/>
          </a:prstGeom>
          <a:noFill/>
          <a:ln>
            <a:noFill/>
          </a:ln>
        </p:spPr>
      </p:pic>
      <p:pic>
        <p:nvPicPr>
          <p:cNvPr id="112" name="Google Shape;112;gbe9b976021_0_96"/>
          <p:cNvPicPr preferRelativeResize="0"/>
          <p:nvPr/>
        </p:nvPicPr>
        <p:blipFill rotWithShape="1">
          <a:blip r:embed="rId3">
            <a:alphaModFix/>
          </a:blip>
          <a:srcRect b="22779" l="17943" r="67302" t="12891"/>
          <a:stretch/>
        </p:blipFill>
        <p:spPr>
          <a:xfrm>
            <a:off x="8137950" y="177300"/>
            <a:ext cx="553125" cy="4289924"/>
          </a:xfrm>
          <a:prstGeom prst="rect">
            <a:avLst/>
          </a:prstGeom>
          <a:noFill/>
          <a:ln>
            <a:noFill/>
          </a:ln>
        </p:spPr>
      </p:pic>
      <p:pic>
        <p:nvPicPr>
          <p:cNvPr id="113" name="Google Shape;113;gbe9b976021_0_96"/>
          <p:cNvPicPr preferRelativeResize="0"/>
          <p:nvPr/>
        </p:nvPicPr>
        <p:blipFill rotWithShape="1">
          <a:blip r:embed="rId3">
            <a:alphaModFix/>
          </a:blip>
          <a:srcRect b="14783" l="33178" r="48779" t="12888"/>
          <a:stretch/>
        </p:blipFill>
        <p:spPr>
          <a:xfrm>
            <a:off x="6346825" y="177300"/>
            <a:ext cx="676425" cy="4823324"/>
          </a:xfrm>
          <a:prstGeom prst="rect">
            <a:avLst/>
          </a:prstGeom>
          <a:noFill/>
          <a:ln>
            <a:noFill/>
          </a:ln>
        </p:spPr>
      </p:pic>
      <p:pic>
        <p:nvPicPr>
          <p:cNvPr id="114" name="Google Shape;114;gbe9b976021_0_96"/>
          <p:cNvPicPr preferRelativeResize="0"/>
          <p:nvPr/>
        </p:nvPicPr>
        <p:blipFill rotWithShape="1">
          <a:blip r:embed="rId3">
            <a:alphaModFix/>
          </a:blip>
          <a:srcRect b="14783" l="49927" r="35318" t="12888"/>
          <a:stretch/>
        </p:blipFill>
        <p:spPr>
          <a:xfrm>
            <a:off x="5831800" y="177300"/>
            <a:ext cx="553125" cy="4823324"/>
          </a:xfrm>
          <a:prstGeom prst="rect">
            <a:avLst/>
          </a:prstGeom>
          <a:noFill/>
          <a:ln>
            <a:noFill/>
          </a:ln>
        </p:spPr>
      </p:pic>
      <p:pic>
        <p:nvPicPr>
          <p:cNvPr id="115" name="Google Shape;115;gbe9b976021_0_96"/>
          <p:cNvPicPr preferRelativeResize="0"/>
          <p:nvPr/>
        </p:nvPicPr>
        <p:blipFill rotWithShape="1">
          <a:blip r:embed="rId3">
            <a:alphaModFix/>
          </a:blip>
          <a:srcRect b="14783" l="65274" r="16682" t="12888"/>
          <a:stretch/>
        </p:blipFill>
        <p:spPr>
          <a:xfrm>
            <a:off x="7550150" y="177300"/>
            <a:ext cx="676425" cy="4823324"/>
          </a:xfrm>
          <a:prstGeom prst="rect">
            <a:avLst/>
          </a:prstGeom>
          <a:noFill/>
          <a:ln>
            <a:noFill/>
          </a:ln>
        </p:spPr>
      </p:pic>
      <p:pic>
        <p:nvPicPr>
          <p:cNvPr id="116" name="Google Shape;116;gbe9b976021_0_96"/>
          <p:cNvPicPr preferRelativeResize="0"/>
          <p:nvPr/>
        </p:nvPicPr>
        <p:blipFill rotWithShape="1">
          <a:blip r:embed="rId3">
            <a:alphaModFix/>
          </a:blip>
          <a:srcRect b="14783" l="81957" r="0" t="12888"/>
          <a:stretch/>
        </p:blipFill>
        <p:spPr>
          <a:xfrm>
            <a:off x="6956425" y="177300"/>
            <a:ext cx="676425" cy="4823324"/>
          </a:xfrm>
          <a:prstGeom prst="rect">
            <a:avLst/>
          </a:prstGeom>
          <a:noFill/>
          <a:ln>
            <a:noFill/>
          </a:ln>
        </p:spPr>
      </p:pic>
      <p:pic>
        <p:nvPicPr>
          <p:cNvPr id="117" name="Google Shape;117;gbe9b976021_0_96"/>
          <p:cNvPicPr preferRelativeResize="0"/>
          <p:nvPr/>
        </p:nvPicPr>
        <p:blipFill rotWithShape="1">
          <a:blip r:embed="rId3">
            <a:alphaModFix/>
          </a:blip>
          <a:srcRect b="14783" l="17943" r="67302" t="77217"/>
          <a:stretch/>
        </p:blipFill>
        <p:spPr>
          <a:xfrm>
            <a:off x="6918750" y="4467224"/>
            <a:ext cx="553125" cy="533400"/>
          </a:xfrm>
          <a:prstGeom prst="rect">
            <a:avLst/>
          </a:prstGeom>
          <a:noFill/>
          <a:ln>
            <a:noFill/>
          </a:ln>
        </p:spPr>
      </p:pic>
      <p:pic>
        <p:nvPicPr>
          <p:cNvPr id="118" name="Google Shape;118;gbe9b976021_0_96"/>
          <p:cNvPicPr preferRelativeResize="0"/>
          <p:nvPr/>
        </p:nvPicPr>
        <p:blipFill rotWithShape="1">
          <a:blip r:embed="rId3">
            <a:alphaModFix/>
          </a:blip>
          <a:srcRect b="14783" l="17943" r="67302" t="77217"/>
          <a:stretch/>
        </p:blipFill>
        <p:spPr>
          <a:xfrm>
            <a:off x="263225" y="1844675"/>
            <a:ext cx="1040724" cy="1003612"/>
          </a:xfrm>
          <a:prstGeom prst="rect">
            <a:avLst/>
          </a:prstGeom>
          <a:noFill/>
          <a:ln>
            <a:noFill/>
          </a:ln>
        </p:spPr>
      </p:pic>
      <p:pic>
        <p:nvPicPr>
          <p:cNvPr id="119" name="Google Shape;119;gbe9b976021_0_96"/>
          <p:cNvPicPr preferRelativeResize="0"/>
          <p:nvPr/>
        </p:nvPicPr>
        <p:blipFill rotWithShape="1">
          <a:blip r:embed="rId3">
            <a:alphaModFix/>
          </a:blip>
          <a:srcRect b="61822" l="49927" r="35318" t="30179"/>
          <a:stretch/>
        </p:blipFill>
        <p:spPr>
          <a:xfrm>
            <a:off x="2631400" y="1863725"/>
            <a:ext cx="1040724" cy="1003612"/>
          </a:xfrm>
          <a:prstGeom prst="rect">
            <a:avLst/>
          </a:prstGeom>
          <a:noFill/>
          <a:ln>
            <a:noFill/>
          </a:ln>
        </p:spPr>
      </p:pic>
      <p:pic>
        <p:nvPicPr>
          <p:cNvPr id="120" name="Google Shape;120;gbe9b976021_0_96"/>
          <p:cNvPicPr preferRelativeResize="0"/>
          <p:nvPr/>
        </p:nvPicPr>
        <p:blipFill rotWithShape="1">
          <a:blip r:embed="rId3">
            <a:alphaModFix/>
          </a:blip>
          <a:srcRect b="45873" l="49927" r="35318" t="46127"/>
          <a:stretch/>
        </p:blipFill>
        <p:spPr>
          <a:xfrm>
            <a:off x="3698200" y="1936749"/>
            <a:ext cx="936600" cy="9032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be9b976021_0_121"/>
          <p:cNvSpPr txBox="1"/>
          <p:nvPr/>
        </p:nvSpPr>
        <p:spPr>
          <a:xfrm>
            <a:off x="476250" y="187025"/>
            <a:ext cx="41274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100">
                <a:solidFill>
                  <a:schemeClr val="dk1"/>
                </a:solidFill>
                <a:highlight>
                  <a:srgbClr val="FFFFFF"/>
                </a:highlight>
                <a:latin typeface="Special Elite"/>
                <a:ea typeface="Special Elite"/>
                <a:cs typeface="Special Elite"/>
                <a:sym typeface="Special Elite"/>
              </a:rPr>
              <a:t>LETTER TO NUMBER CIPHERS</a:t>
            </a:r>
            <a:endParaRPr sz="1100">
              <a:highlight>
                <a:srgbClr val="FFFFFF"/>
              </a:highlight>
            </a:endParaRPr>
          </a:p>
        </p:txBody>
      </p:sp>
      <p:sp>
        <p:nvSpPr>
          <p:cNvPr id="126" name="Google Shape;126;gbe9b976021_0_121"/>
          <p:cNvSpPr txBox="1"/>
          <p:nvPr/>
        </p:nvSpPr>
        <p:spPr>
          <a:xfrm>
            <a:off x="1825625" y="606425"/>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K</a:t>
            </a:r>
            <a:endParaRPr>
              <a:highlight>
                <a:srgbClr val="FFFFFF"/>
              </a:highlight>
            </a:endParaRPr>
          </a:p>
        </p:txBody>
      </p:sp>
      <p:sp>
        <p:nvSpPr>
          <p:cNvPr id="127" name="Google Shape;127;gbe9b976021_0_121"/>
          <p:cNvSpPr txBox="1"/>
          <p:nvPr/>
        </p:nvSpPr>
        <p:spPr>
          <a:xfrm>
            <a:off x="1825625" y="1654175"/>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I</a:t>
            </a:r>
            <a:endParaRPr>
              <a:highlight>
                <a:srgbClr val="FFFFFF"/>
              </a:highlight>
            </a:endParaRPr>
          </a:p>
        </p:txBody>
      </p:sp>
      <p:sp>
        <p:nvSpPr>
          <p:cNvPr id="128" name="Google Shape;128;gbe9b976021_0_121"/>
          <p:cNvSpPr txBox="1"/>
          <p:nvPr/>
        </p:nvSpPr>
        <p:spPr>
          <a:xfrm>
            <a:off x="1825625" y="278130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T</a:t>
            </a:r>
            <a:endParaRPr>
              <a:highlight>
                <a:srgbClr val="FFFFFF"/>
              </a:highlight>
            </a:endParaRPr>
          </a:p>
        </p:txBody>
      </p:sp>
      <p:sp>
        <p:nvSpPr>
          <p:cNvPr id="129" name="Google Shape;129;gbe9b976021_0_121"/>
          <p:cNvSpPr txBox="1"/>
          <p:nvPr/>
        </p:nvSpPr>
        <p:spPr>
          <a:xfrm>
            <a:off x="1825625" y="3866700"/>
            <a:ext cx="9366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latin typeface="Aharoni"/>
                <a:ea typeface="Aharoni"/>
                <a:cs typeface="Aharoni"/>
                <a:sym typeface="Aharoni"/>
              </a:rPr>
              <a:t>E</a:t>
            </a:r>
            <a:endParaRPr/>
          </a:p>
        </p:txBody>
      </p:sp>
      <p:pic>
        <p:nvPicPr>
          <p:cNvPr id="130" name="Google Shape;130;gbe9b976021_0_121"/>
          <p:cNvPicPr preferRelativeResize="0"/>
          <p:nvPr/>
        </p:nvPicPr>
        <p:blipFill rotWithShape="1">
          <a:blip r:embed="rId3">
            <a:alphaModFix/>
          </a:blip>
          <a:srcRect b="0" l="0" r="0" t="0"/>
          <a:stretch/>
        </p:blipFill>
        <p:spPr>
          <a:xfrm>
            <a:off x="3146523" y="796625"/>
            <a:ext cx="5806678" cy="3065500"/>
          </a:xfrm>
          <a:prstGeom prst="rect">
            <a:avLst/>
          </a:prstGeom>
          <a:noFill/>
          <a:ln>
            <a:noFill/>
          </a:ln>
        </p:spPr>
      </p:pic>
      <p:sp>
        <p:nvSpPr>
          <p:cNvPr id="131" name="Google Shape;131;gbe9b976021_0_121"/>
          <p:cNvSpPr/>
          <p:nvPr/>
        </p:nvSpPr>
        <p:spPr>
          <a:xfrm>
            <a:off x="6675600" y="3113425"/>
            <a:ext cx="2277600" cy="731400"/>
          </a:xfrm>
          <a:prstGeom prst="rect">
            <a:avLst/>
          </a:prstGeom>
          <a:solidFill>
            <a:srgbClr val="FFFFFF"/>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dk1"/>
                </a:solidFill>
                <a:latin typeface="Special Elite"/>
                <a:ea typeface="Special Elite"/>
                <a:cs typeface="Special Elite"/>
                <a:sym typeface="Special Elite"/>
              </a:rPr>
              <a:t>THE </a:t>
            </a:r>
            <a:r>
              <a:rPr b="1" i="1" lang="en" sz="2100" u="sng">
                <a:solidFill>
                  <a:schemeClr val="dk1"/>
                </a:solidFill>
                <a:latin typeface="Special Elite"/>
                <a:ea typeface="Special Elite"/>
                <a:cs typeface="Special Elite"/>
                <a:sym typeface="Special Elite"/>
              </a:rPr>
              <a:t>KEY </a:t>
            </a:r>
            <a:r>
              <a:rPr lang="en" sz="2100">
                <a:solidFill>
                  <a:schemeClr val="dk1"/>
                </a:solidFill>
                <a:latin typeface="Special Elite"/>
                <a:ea typeface="Special Elite"/>
                <a:cs typeface="Special Elite"/>
                <a:sym typeface="Special Elite"/>
              </a:rPr>
              <a:t> TO SOLVE</a:t>
            </a:r>
            <a:endParaRPr sz="1100"/>
          </a:p>
        </p:txBody>
      </p:sp>
      <p:sp>
        <p:nvSpPr>
          <p:cNvPr id="132" name="Google Shape;132;gbe9b976021_0_121"/>
          <p:cNvSpPr txBox="1"/>
          <p:nvPr/>
        </p:nvSpPr>
        <p:spPr>
          <a:xfrm>
            <a:off x="298325" y="707725"/>
            <a:ext cx="1143000" cy="1085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600">
                <a:solidFill>
                  <a:schemeClr val="dk1"/>
                </a:solidFill>
                <a:highlight>
                  <a:srgbClr val="FFFFFF"/>
                </a:highlight>
                <a:latin typeface="Special Elite"/>
                <a:ea typeface="Special Elite"/>
                <a:cs typeface="Special Elite"/>
                <a:sym typeface="Special Elite"/>
              </a:rPr>
              <a:t>11</a:t>
            </a:r>
            <a:endParaRPr sz="6600">
              <a:highlight>
                <a:srgbClr val="FFFFFF"/>
              </a:highlight>
            </a:endParaRPr>
          </a:p>
        </p:txBody>
      </p:sp>
      <p:sp>
        <p:nvSpPr>
          <p:cNvPr id="133" name="Google Shape;133;gbe9b976021_0_121"/>
          <p:cNvSpPr txBox="1"/>
          <p:nvPr/>
        </p:nvSpPr>
        <p:spPr>
          <a:xfrm>
            <a:off x="298326" y="1774525"/>
            <a:ext cx="860700" cy="1085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600">
                <a:solidFill>
                  <a:schemeClr val="dk1"/>
                </a:solidFill>
                <a:highlight>
                  <a:srgbClr val="FFFFFF"/>
                </a:highlight>
                <a:latin typeface="Special Elite"/>
                <a:ea typeface="Special Elite"/>
                <a:cs typeface="Special Elite"/>
                <a:sym typeface="Special Elite"/>
              </a:rPr>
              <a:t>9</a:t>
            </a:r>
            <a:endParaRPr sz="6600">
              <a:highlight>
                <a:srgbClr val="FFFFFF"/>
              </a:highlight>
            </a:endParaRPr>
          </a:p>
        </p:txBody>
      </p:sp>
      <p:sp>
        <p:nvSpPr>
          <p:cNvPr id="134" name="Google Shape;134;gbe9b976021_0_121"/>
          <p:cNvSpPr txBox="1"/>
          <p:nvPr/>
        </p:nvSpPr>
        <p:spPr>
          <a:xfrm>
            <a:off x="298324" y="2841325"/>
            <a:ext cx="1447800" cy="1085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600">
                <a:solidFill>
                  <a:schemeClr val="dk1"/>
                </a:solidFill>
                <a:highlight>
                  <a:srgbClr val="FFFFFF"/>
                </a:highlight>
                <a:latin typeface="Special Elite"/>
                <a:ea typeface="Special Elite"/>
                <a:cs typeface="Special Elite"/>
                <a:sym typeface="Special Elite"/>
              </a:rPr>
              <a:t>20</a:t>
            </a:r>
            <a:endParaRPr sz="6600">
              <a:highlight>
                <a:srgbClr val="FFFFFF"/>
              </a:highlight>
            </a:endParaRPr>
          </a:p>
        </p:txBody>
      </p:sp>
      <p:sp>
        <p:nvSpPr>
          <p:cNvPr id="135" name="Google Shape;135;gbe9b976021_0_121"/>
          <p:cNvSpPr txBox="1"/>
          <p:nvPr/>
        </p:nvSpPr>
        <p:spPr>
          <a:xfrm>
            <a:off x="298326" y="3908125"/>
            <a:ext cx="860700" cy="1085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6600">
                <a:solidFill>
                  <a:schemeClr val="dk1"/>
                </a:solidFill>
                <a:highlight>
                  <a:srgbClr val="FFFFFF"/>
                </a:highlight>
                <a:latin typeface="Special Elite"/>
                <a:ea typeface="Special Elite"/>
                <a:cs typeface="Special Elite"/>
                <a:sym typeface="Special Elite"/>
              </a:rPr>
              <a:t>5</a:t>
            </a:r>
            <a:endParaRPr sz="6600">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be9b976021_0_146"/>
          <p:cNvSpPr txBox="1"/>
          <p:nvPr/>
        </p:nvSpPr>
        <p:spPr>
          <a:xfrm>
            <a:off x="476250" y="187025"/>
            <a:ext cx="41274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100">
                <a:solidFill>
                  <a:schemeClr val="dk1"/>
                </a:solidFill>
                <a:highlight>
                  <a:srgbClr val="FFFFFF"/>
                </a:highlight>
                <a:latin typeface="Special Elite"/>
                <a:ea typeface="Special Elite"/>
                <a:cs typeface="Special Elite"/>
                <a:sym typeface="Special Elite"/>
              </a:rPr>
              <a:t>MORSE CODE</a:t>
            </a:r>
            <a:endParaRPr sz="1100">
              <a:highlight>
                <a:srgbClr val="FFFFFF"/>
              </a:highlight>
            </a:endParaRPr>
          </a:p>
        </p:txBody>
      </p:sp>
      <p:sp>
        <p:nvSpPr>
          <p:cNvPr id="141" name="Google Shape;141;gbe9b976021_0_146"/>
          <p:cNvSpPr txBox="1"/>
          <p:nvPr/>
        </p:nvSpPr>
        <p:spPr>
          <a:xfrm>
            <a:off x="258650" y="2894700"/>
            <a:ext cx="41274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HOW</a:t>
            </a:r>
            <a:endParaRPr>
              <a:highlight>
                <a:srgbClr val="FFFFFF"/>
              </a:highlight>
            </a:endParaRPr>
          </a:p>
        </p:txBody>
      </p:sp>
      <p:sp>
        <p:nvSpPr>
          <p:cNvPr id="142" name="Google Shape;142;gbe9b976021_0_146"/>
          <p:cNvSpPr txBox="1"/>
          <p:nvPr/>
        </p:nvSpPr>
        <p:spPr>
          <a:xfrm>
            <a:off x="1368425" y="3863975"/>
            <a:ext cx="33435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600">
                <a:solidFill>
                  <a:schemeClr val="dk1"/>
                </a:solidFill>
                <a:highlight>
                  <a:srgbClr val="FFFFFF"/>
                </a:highlight>
                <a:latin typeface="Aharoni"/>
                <a:ea typeface="Aharoni"/>
                <a:cs typeface="Aharoni"/>
                <a:sym typeface="Aharoni"/>
              </a:rPr>
              <a:t>COOL</a:t>
            </a:r>
            <a:endParaRPr>
              <a:highlight>
                <a:srgbClr val="FFFFFF"/>
              </a:highlight>
            </a:endParaRPr>
          </a:p>
        </p:txBody>
      </p:sp>
      <p:sp>
        <p:nvSpPr>
          <p:cNvPr id="143" name="Google Shape;143;gbe9b976021_0_146"/>
          <p:cNvSpPr txBox="1"/>
          <p:nvPr/>
        </p:nvSpPr>
        <p:spPr>
          <a:xfrm>
            <a:off x="423600" y="655350"/>
            <a:ext cx="4232700" cy="1916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n" sz="4000">
                <a:solidFill>
                  <a:schemeClr val="dk1"/>
                </a:solidFill>
                <a:highlight>
                  <a:srgbClr val="FFFFFF"/>
                </a:highlight>
                <a:latin typeface="Special Elite"/>
                <a:ea typeface="Special Elite"/>
                <a:cs typeface="Special Elite"/>
                <a:sym typeface="Special Elite"/>
              </a:rPr>
              <a:t>….  </a:t>
            </a:r>
            <a:r>
              <a:rPr b="1" lang="en" sz="4000">
                <a:solidFill>
                  <a:srgbClr val="0000FF"/>
                </a:solidFill>
                <a:highlight>
                  <a:srgbClr val="FFFFFF"/>
                </a:highlight>
                <a:latin typeface="Special Elite"/>
                <a:ea typeface="Special Elite"/>
                <a:cs typeface="Special Elite"/>
                <a:sym typeface="Special Elite"/>
              </a:rPr>
              <a:t>---</a:t>
            </a:r>
            <a:r>
              <a:rPr b="1" lang="en" sz="4000">
                <a:solidFill>
                  <a:schemeClr val="dk1"/>
                </a:solidFill>
                <a:highlight>
                  <a:srgbClr val="FFFFFF"/>
                </a:highlight>
                <a:latin typeface="Special Elite"/>
                <a:ea typeface="Special Elite"/>
                <a:cs typeface="Special Elite"/>
                <a:sym typeface="Special Elite"/>
              </a:rPr>
              <a:t>  .--</a:t>
            </a:r>
            <a:endParaRPr b="1" sz="4000">
              <a:solidFill>
                <a:schemeClr val="dk1"/>
              </a:solidFill>
              <a:highlight>
                <a:srgbClr val="FFFFFF"/>
              </a:highlight>
              <a:latin typeface="Special Elite"/>
              <a:ea typeface="Special Elite"/>
              <a:cs typeface="Special Elite"/>
              <a:sym typeface="Special Elite"/>
            </a:endParaRPr>
          </a:p>
          <a:p>
            <a:pPr indent="0" lvl="0" marL="0" rtl="0" algn="l">
              <a:spcBef>
                <a:spcPts val="0"/>
              </a:spcBef>
              <a:spcAft>
                <a:spcPts val="0"/>
              </a:spcAft>
              <a:buNone/>
            </a:pPr>
            <a:r>
              <a:rPr b="1" lang="en" sz="4000">
                <a:solidFill>
                  <a:schemeClr val="dk1"/>
                </a:solidFill>
                <a:highlight>
                  <a:srgbClr val="FFFFFF"/>
                </a:highlight>
                <a:latin typeface="Special Elite"/>
                <a:ea typeface="Special Elite"/>
                <a:cs typeface="Special Elite"/>
                <a:sym typeface="Special Elite"/>
              </a:rPr>
              <a:t>/  -.-.  </a:t>
            </a:r>
            <a:r>
              <a:rPr b="1" lang="en" sz="4000">
                <a:solidFill>
                  <a:srgbClr val="0000FF"/>
                </a:solidFill>
                <a:highlight>
                  <a:srgbClr val="FFFFFF"/>
                </a:highlight>
                <a:latin typeface="Special Elite"/>
                <a:ea typeface="Special Elite"/>
                <a:cs typeface="Special Elite"/>
                <a:sym typeface="Special Elite"/>
              </a:rPr>
              <a:t>--- </a:t>
            </a:r>
            <a:r>
              <a:rPr b="1" lang="en" sz="4000">
                <a:highlight>
                  <a:srgbClr val="FFFFFF"/>
                </a:highlight>
                <a:latin typeface="Special Elite"/>
                <a:ea typeface="Special Elite"/>
                <a:cs typeface="Special Elite"/>
                <a:sym typeface="Special Elite"/>
              </a:rPr>
              <a:t>---</a:t>
            </a:r>
            <a:r>
              <a:rPr b="1" lang="en" sz="4000">
                <a:solidFill>
                  <a:srgbClr val="0000FF"/>
                </a:solidFill>
                <a:highlight>
                  <a:srgbClr val="FFFFFF"/>
                </a:highlight>
                <a:latin typeface="Special Elite"/>
                <a:ea typeface="Special Elite"/>
                <a:cs typeface="Special Elite"/>
                <a:sym typeface="Special Elite"/>
              </a:rPr>
              <a:t> .-..</a:t>
            </a:r>
            <a:r>
              <a:rPr b="1" lang="en" sz="4000">
                <a:solidFill>
                  <a:schemeClr val="dk1"/>
                </a:solidFill>
                <a:highlight>
                  <a:srgbClr val="FFFFFF"/>
                </a:highlight>
                <a:latin typeface="Special Elite"/>
                <a:ea typeface="Special Elite"/>
                <a:cs typeface="Special Elite"/>
                <a:sym typeface="Special Elite"/>
              </a:rPr>
              <a:t>  </a:t>
            </a:r>
            <a:endParaRPr sz="6600">
              <a:solidFill>
                <a:schemeClr val="dk1"/>
              </a:solidFill>
              <a:highlight>
                <a:srgbClr val="FFFFFF"/>
              </a:highlight>
              <a:latin typeface="Special Elite"/>
              <a:ea typeface="Special Elite"/>
              <a:cs typeface="Special Elite"/>
              <a:sym typeface="Special Elite"/>
            </a:endParaRPr>
          </a:p>
        </p:txBody>
      </p:sp>
      <p:pic>
        <p:nvPicPr>
          <p:cNvPr id="144" name="Google Shape;144;gbe9b976021_0_146"/>
          <p:cNvPicPr preferRelativeResize="0"/>
          <p:nvPr/>
        </p:nvPicPr>
        <p:blipFill rotWithShape="1">
          <a:blip r:embed="rId3">
            <a:alphaModFix/>
          </a:blip>
          <a:srcRect b="0" l="0" r="0" t="0"/>
          <a:stretch/>
        </p:blipFill>
        <p:spPr>
          <a:xfrm>
            <a:off x="4711850" y="365126"/>
            <a:ext cx="4232750" cy="4646251"/>
          </a:xfrm>
          <a:prstGeom prst="rect">
            <a:avLst/>
          </a:prstGeom>
          <a:noFill/>
          <a:ln>
            <a:noFill/>
          </a:ln>
        </p:spPr>
      </p:pic>
      <p:pic>
        <p:nvPicPr>
          <p:cNvPr id="145" name="Google Shape;145;gbe9b976021_0_146" title="HOW COOL MORSE.wav">
            <a:hlinkClick r:id="rId4"/>
          </p:cNvPr>
          <p:cNvPicPr preferRelativeResize="0"/>
          <p:nvPr/>
        </p:nvPicPr>
        <p:blipFill>
          <a:blip r:embed="rId5">
            <a:alphaModFix/>
          </a:blip>
          <a:stretch>
            <a:fillRect/>
          </a:stretch>
        </p:blipFill>
        <p:spPr>
          <a:xfrm>
            <a:off x="2663938" y="1999800"/>
            <a:ext cx="752475" cy="752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